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6858000" cx="9144000"/>
  <p:notesSz cx="6858000" cy="9144000"/>
  <p:embeddedFontLst>
    <p:embeddedFont>
      <p:font typeface="Source Sans Pr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SourceSansPro-bold.fntdata"/><Relationship Id="rId61" Type="http://schemas.openxmlformats.org/officeDocument/2006/relationships/font" Target="fonts/SourceSansPro-regular.fntdata"/><Relationship Id="rId20" Type="http://schemas.openxmlformats.org/officeDocument/2006/relationships/slide" Target="slides/slide16.xml"/><Relationship Id="rId64" Type="http://schemas.openxmlformats.org/officeDocument/2006/relationships/font" Target="fonts/SourceSansPro-boldItalic.fntdata"/><Relationship Id="rId63" Type="http://schemas.openxmlformats.org/officeDocument/2006/relationships/font" Target="fonts/SourceSansPr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7" name="Google Shape;16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1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3" name="Google Shape;17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2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9" name="Google Shape;17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p2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6" name="Google Shape;18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2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3" name="Google Shape;19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2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9" name="Google Shape;19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2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5" name="Google Shape;20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3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2" name="Google Shape;21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3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19" name="Google Shape;219;p3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6" name="Google Shape;22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3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32" name="Google Shape;23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4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41" name="Google Shape;24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4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48" name="Google Shape;248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4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55" name="Google Shape;255;p4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1" name="Google Shape;261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4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7" name="Google Shape;267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5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74" name="Google Shape;27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5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4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1" name="Google Shape;281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5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6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8" name="Google Shape;28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p5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5" name="Google Shape;295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5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0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02" name="Google Shape;30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6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62" name="Google Shape;362;p7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85" name="Google Shape;385;p8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91" name="Google Shape;391;p8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99" name="Google Shape;399;p9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11" name="Google Shape;411;p9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0" name="Google Shape;16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533398" y="611872"/>
            <a:ext cx="4079545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0" i="0" sz="3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533398" y="1787856"/>
            <a:ext cx="4079545" cy="37201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5090617" y="359392"/>
            <a:ext cx="3657600" cy="53180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0500" rotWithShape="0" algn="ctr" sy="10050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400"/>
              <a:buFont typeface="Noto Sans Symbols"/>
              <a:buNone/>
              <a:defRPr b="0" i="0" sz="32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rgbClr val="6DB7D7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rgbClr val="6DB7D7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 rot="5400000">
            <a:off x="2398713" y="-249237"/>
            <a:ext cx="4343400" cy="80422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6240" lvl="0" marL="457200" marR="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2269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Font typeface="Noto Sans Symbols"/>
              <a:buChar char="●"/>
              <a:defRPr b="0" i="0" sz="22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433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4329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432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4329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4329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4329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 rot="5400000">
            <a:off x="5344142" y="2393951"/>
            <a:ext cx="5575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 rot="5400000">
            <a:off x="1106487" y="-188912"/>
            <a:ext cx="5575300" cy="6689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6240" lvl="0" marL="457200" marR="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2269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Font typeface="Noto Sans Symbols"/>
              <a:buChar char="●"/>
              <a:defRPr b="0" i="0" sz="22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433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4329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432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4329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4329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4329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6240" lvl="0" marL="457200" marR="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2269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Font typeface="Noto Sans Symbols"/>
              <a:buChar char="●"/>
              <a:defRPr b="0" i="0" sz="22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433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4329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432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4329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4329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4329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0500" rotWithShape="0" algn="ctr" sy="1005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Google Shape;32;p5"/>
          <p:cNvSpPr txBox="1"/>
          <p:nvPr>
            <p:ph type="ctrTitle"/>
          </p:nvPr>
        </p:nvSpPr>
        <p:spPr>
          <a:xfrm>
            <a:off x="1322921" y="1523999"/>
            <a:ext cx="6498158" cy="172486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1400"/>
              <a:buFont typeface="Noto Sans Symbols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1322921" y="3299012"/>
            <a:ext cx="6498159" cy="9166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30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ctr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Font typeface="Noto Sans Symbols"/>
              <a:buNone/>
              <a:defRPr b="0" i="0" sz="2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ctr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ctr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ctr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ctr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ctr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Picture">
  <p:cSld name="Title Slide with Pictur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ctrTitle"/>
          </p:nvPr>
        </p:nvSpPr>
        <p:spPr>
          <a:xfrm>
            <a:off x="363538" y="3352801"/>
            <a:ext cx="8416925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363538" y="4771029"/>
            <a:ext cx="8416925" cy="9726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30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ctr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Font typeface="Noto Sans Symbols"/>
              <a:buNone/>
              <a:defRPr b="0" i="0" sz="2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ctr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ctr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ctr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ctr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ctr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" name="Google Shape;43;p6"/>
          <p:cNvSpPr/>
          <p:nvPr>
            <p:ph idx="2" type="pic"/>
          </p:nvPr>
        </p:nvSpPr>
        <p:spPr>
          <a:xfrm>
            <a:off x="370980" y="363538"/>
            <a:ext cx="8402040" cy="28368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0500" rotWithShape="0" algn="ctr" sy="10050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1400"/>
              <a:buFont typeface="Noto Sans Symbols"/>
              <a:buNone/>
              <a:defRPr b="0" i="0" sz="32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rgbClr val="6DB7D7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rgbClr val="6DB7D7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549275" y="2403144"/>
            <a:ext cx="8056563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549275" y="3736005"/>
            <a:ext cx="8056563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549275" y="1600201"/>
            <a:ext cx="384048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spcBef>
                <a:spcPts val="1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433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433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433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4329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432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4329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4329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4329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751071" y="1600201"/>
            <a:ext cx="384048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spcBef>
                <a:spcPts val="1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433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433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433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4329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432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4329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4329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4329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549274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549274" y="1453224"/>
            <a:ext cx="3840480" cy="7508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None/>
              <a:defRPr b="0" i="0" sz="2400" u="none" cap="none" strike="noStrike">
                <a:solidFill>
                  <a:srgbClr val="6DB7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549274" y="2347415"/>
            <a:ext cx="3840480" cy="35961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spcBef>
                <a:spcPts val="1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433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433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433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4329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036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76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036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6DB7D7"/>
              </a:buClr>
              <a:buSzPts val="176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0359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76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0359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6DB7D7"/>
              </a:buClr>
              <a:buSzPts val="176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3" type="body"/>
          </p:nvPr>
        </p:nvSpPr>
        <p:spPr>
          <a:xfrm>
            <a:off x="4751070" y="1453224"/>
            <a:ext cx="3840480" cy="7508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None/>
              <a:defRPr b="0" i="0" sz="2400" u="none" cap="none" strike="noStrike">
                <a:solidFill>
                  <a:srgbClr val="6DB7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4" type="body"/>
          </p:nvPr>
        </p:nvSpPr>
        <p:spPr>
          <a:xfrm>
            <a:off x="4751070" y="2347415"/>
            <a:ext cx="3840480" cy="35961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spcBef>
                <a:spcPts val="1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433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433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433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4329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036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76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036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6DB7D7"/>
              </a:buClr>
              <a:buSzPts val="176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0359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76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0359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6DB7D7"/>
              </a:buClr>
              <a:buSzPts val="176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533399" y="611872"/>
            <a:ext cx="384048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0" i="0" sz="3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4742824" y="368300"/>
            <a:ext cx="3840480" cy="5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2270" lvl="0" marL="457200" marR="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2420"/>
              <a:buFont typeface="Noto Sans Symbols"/>
              <a:buChar char="●"/>
              <a:defRPr b="0" i="0" sz="22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433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433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4329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533399" y="1787856"/>
            <a:ext cx="3840480" cy="37201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6240" lvl="0" marL="457200" marR="0" rtl="0" algn="l"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2269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2420"/>
              <a:buFont typeface="Noto Sans Symbols"/>
              <a:buChar char="●"/>
              <a:defRPr b="0" i="0" sz="22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433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205C7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4329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432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4329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4329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4329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6DB7D7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Relationship Id="rId9" Type="http://schemas.openxmlformats.org/officeDocument/2006/relationships/image" Target="../media/image9.jpg"/><Relationship Id="rId5" Type="http://schemas.openxmlformats.org/officeDocument/2006/relationships/image" Target="../media/image3.jpg"/><Relationship Id="rId6" Type="http://schemas.openxmlformats.org/officeDocument/2006/relationships/image" Target="../media/image6.jpg"/><Relationship Id="rId7" Type="http://schemas.openxmlformats.org/officeDocument/2006/relationships/image" Target="../media/image8.jpg"/><Relationship Id="rId8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HS0So6lOE-8" TargetMode="External"/><Relationship Id="rId4" Type="http://schemas.openxmlformats.org/officeDocument/2006/relationships/image" Target="../media/image18.jpg"/><Relationship Id="rId5" Type="http://schemas.openxmlformats.org/officeDocument/2006/relationships/hyperlink" Target="https://www.youtube.com/watch?v=HS0So6lOE-8" TargetMode="External"/><Relationship Id="rId6" Type="http://schemas.openxmlformats.org/officeDocument/2006/relationships/hyperlink" Target="https://www.youtube.com/watch?v=HS0So6lOE-8" TargetMode="External"/><Relationship Id="rId7" Type="http://schemas.openxmlformats.org/officeDocument/2006/relationships/hyperlink" Target="https://www.youtube.com/watch?v=HS0So6lOE-8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ipcc.ch/ipccreports/tar/wg1/index.php?idp=5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who.int/globalchange/climate/en/" TargetMode="External"/><Relationship Id="rId4" Type="http://schemas.openxmlformats.org/officeDocument/2006/relationships/hyperlink" Target="http://www.met-office.gov.uk/research/hadleycentr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hyperlink" Target="https://www.nasa.gov/feature/goddard/2017/massive-iceberg-breaks-off-from-antarctica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youtube.com/watch?v=eLaaIBIBp10" TargetMode="External"/><Relationship Id="rId4" Type="http://schemas.openxmlformats.org/officeDocument/2006/relationships/image" Target="../media/image26.jpg"/><Relationship Id="rId5" Type="http://schemas.openxmlformats.org/officeDocument/2006/relationships/hyperlink" Target="https://www.youtube.com/watch?v=eLaaIBIBp10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Relationship Id="rId4" Type="http://schemas.openxmlformats.org/officeDocument/2006/relationships/image" Target="../media/image4.jp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 (1).jpeg" id="96" name="Google Shape;96;p14"/>
          <p:cNvPicPr preferRelativeResize="0"/>
          <p:nvPr/>
        </p:nvPicPr>
        <p:blipFill rotWithShape="1">
          <a:blip r:embed="rId3">
            <a:alphaModFix/>
          </a:blip>
          <a:srcRect b="26050" l="0" r="0" t="0"/>
          <a:stretch/>
        </p:blipFill>
        <p:spPr>
          <a:xfrm>
            <a:off x="5968625" y="2009524"/>
            <a:ext cx="3175375" cy="200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.jpeg"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0008" y="2"/>
            <a:ext cx="2346645" cy="16580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 (1).jpeg" id="98" name="Google Shape;9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009525"/>
            <a:ext cx="3019778" cy="200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 (2).jpeg" id="99" name="Google Shape;9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856" y="1"/>
            <a:ext cx="2863144" cy="200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 (3).jpeg" id="100" name="Google Shape;10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9778" y="0"/>
            <a:ext cx="2500675" cy="1658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jpeg" id="101" name="Google Shape;10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" y="0"/>
            <a:ext cx="3019779" cy="200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 (4).jpeg" id="102" name="Google Shape;102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19778" y="1658056"/>
            <a:ext cx="3245246" cy="236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98778" y="4019050"/>
            <a:ext cx="9045221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4: Major Environmental Issues</a:t>
            </a:r>
            <a:b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465668" y="5065889"/>
            <a:ext cx="82832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F40"/>
              </a:buClr>
              <a:buFont typeface="Arial"/>
              <a:buNone/>
            </a:pPr>
            <a:r>
              <a:rPr b="1" i="0" lang="en-US" sz="4000" u="none" cap="none" strike="noStrike">
                <a:solidFill>
                  <a:srgbClr val="FF3F40"/>
                </a:solidFill>
                <a:latin typeface="Arial"/>
                <a:ea typeface="Arial"/>
                <a:cs typeface="Arial"/>
                <a:sym typeface="Arial"/>
              </a:rPr>
              <a:t>Global Climate Change</a:t>
            </a:r>
            <a:endParaRPr b="0" i="0" sz="4000" u="none" cap="none" strike="noStrike">
              <a:solidFill>
                <a:srgbClr val="FF3F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446" y="279809"/>
            <a:ext cx="8799553" cy="657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990600"/>
            <a:ext cx="792480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65975" y="199420"/>
            <a:ext cx="7772400" cy="608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climate data..</a:t>
            </a:r>
            <a:endParaRPr b="0" i="0" sz="4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65975" y="1111437"/>
            <a:ext cx="8225576" cy="483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record of global temperature shows a primary cycle between glacial episodes of about 100 000 years mixed with a periods of 23 000 years and 41 000 years</a:t>
            </a:r>
            <a:endParaRPr/>
          </a:p>
          <a:p>
            <a:pPr indent="-457200" lvl="0" marL="457200" marR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100 000 years cycle is accounted with change in shape of earth’s orbit from elliptical to circle</a:t>
            </a:r>
            <a:endParaRPr/>
          </a:p>
          <a:p>
            <a:pPr indent="-457200" lvl="0" marL="457200" marR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23 000 year cycle is associated with the precession or wobble of earth’s spin axis</a:t>
            </a:r>
            <a:endParaRPr/>
          </a:p>
          <a:p>
            <a:pPr indent="-457200" lvl="0" marL="457200" marR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41 000 years cycle is related to earth’s tilt.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Temperature Models</a:t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 as a Black body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predicts a global average temperature of 279 K (remarkably close to 288 K (15°C), actual global average temperature.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Unfortunately this is a coincidence.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871" y="913362"/>
            <a:ext cx="7190256" cy="503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0189" y="1377475"/>
            <a:ext cx="6443620" cy="426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1066800" y="107950"/>
            <a:ext cx="7772400" cy="21018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radiation balance model that includes Earth’s Albedo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1066800" y="25146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269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fraction of solar radiation that is reflected is known as </a:t>
            </a:r>
            <a:r>
              <a:rPr b="0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albedo (30 % for earth)</a:t>
            </a:r>
            <a:endParaRPr/>
          </a:p>
          <a:p>
            <a:pPr indent="-376635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269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269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this model the global average temperature is 255K! (it has worsened the situation)</a:t>
            </a:r>
            <a:endParaRPr/>
          </a:p>
          <a:p>
            <a:pPr indent="-457200" lvl="0" marL="457200" marR="0" rtl="0" algn="ctr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269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What’s Wrong?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1066800" y="641483"/>
            <a:ext cx="7772400" cy="608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Green House Effect</a:t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surface of earth is 33°C higher than what is predicted.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Solar energy is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 wavelength </a:t>
            </a:r>
            <a:r>
              <a:rPr b="0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(less than 4 µm)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 radiated from Earth’s surface is</a:t>
            </a:r>
            <a:r>
              <a:rPr b="0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 wavelength</a:t>
            </a:r>
            <a:r>
              <a:rPr b="0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thermal radiation (more than 4 µm)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1" type="subTitle"/>
          </p:nvPr>
        </p:nvSpPr>
        <p:spPr>
          <a:xfrm>
            <a:off x="1110725" y="1243227"/>
            <a:ext cx="7328400" cy="447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88888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75" y="738300"/>
            <a:ext cx="7690800" cy="58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214000" y="112100"/>
            <a:ext cx="74490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Green House Effect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183962"/>
            <a:ext cx="6698681" cy="533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/>
        </p:nvSpPr>
        <p:spPr>
          <a:xfrm>
            <a:off x="838200" y="1143000"/>
            <a:ext cx="8001000" cy="548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Introduction-some facts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climate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Temperature Models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Greenhouse effect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warming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Climate Change initiatives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studies- Climate Change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536222" y="254000"/>
            <a:ext cx="7351889" cy="707886"/>
          </a:xfrm>
          <a:prstGeom prst="rect">
            <a:avLst/>
          </a:prstGeom>
          <a:noFill/>
          <a:ln cap="flat" cmpd="sng" w="9525">
            <a:solidFill>
              <a:srgbClr val="CCFF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0" i="0" sz="40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425162" y="143262"/>
            <a:ext cx="7401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Green House Effect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73950" y="838625"/>
            <a:ext cx="4835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of the long wavelength radiations are absorbed by green house gases like water vapor, carbon dioxide, nitrous oxide and methane.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greenhouse gases act as a thermal blanket around the globe, raising the earth’s temperature beyond the equivalent calculated temperature (this accounts for the 33°C)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p33" title="CO2 and the Greenhouse Effec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525" y="1221049"/>
            <a:ext cx="4146550" cy="31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4381075" y="5169175"/>
            <a:ext cx="45720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5"/>
              </a:rPr>
              <a:t>Video: CO</a:t>
            </a:r>
            <a:r>
              <a:rPr baseline="-25000" lang="en-US" sz="2800" u="sng">
                <a:solidFill>
                  <a:schemeClr val="hlink"/>
                </a:solidFill>
                <a:hlinkClick r:id="rId6"/>
              </a:rPr>
              <a:t>2</a:t>
            </a:r>
            <a:r>
              <a:rPr lang="en-US" sz="2800" u="sng">
                <a:solidFill>
                  <a:schemeClr val="hlink"/>
                </a:solidFill>
                <a:hlinkClick r:id="rId7"/>
              </a:rPr>
              <a:t> and the Greenhouse Effect (8 min)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Greenhouse effect enhancement and consequences</a:t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Anthropogenic sources of a number of gases are enhancing the green house effect resulting in Global Warming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Calculations indicate that a rise in sea level of about ¼ m per degree Celsius.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total rise of 1-3 m is projected by the end of next century.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783309" y="477309"/>
            <a:ext cx="7772400" cy="608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Carbon dioxide</a:t>
            </a:r>
            <a:endParaRPr/>
          </a:p>
        </p:txBody>
      </p:sp>
      <p:sp>
        <p:nvSpPr>
          <p:cNvPr id="252" name="Google Shape;252;p35"/>
          <p:cNvSpPr txBox="1"/>
          <p:nvPr>
            <p:ph idx="1" type="body"/>
          </p:nvPr>
        </p:nvSpPr>
        <p:spPr>
          <a:xfrm>
            <a:off x="783309" y="1493571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temperature is found to have close relation with presence of carbon dioxide in the atmosphere.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ppm of CO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 2.12 giga ton CO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the beginning of 19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century the concentration of carbon dioxide was around of 280 ppm.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 value of carbon dioxide is around 324 ppm.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an exponential growth is modeled, the carbon dioxide level will be 560 ppm by 2100!!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950" y="1229821"/>
            <a:ext cx="7318500" cy="43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366850" y="61150"/>
            <a:ext cx="7878358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Worlds Changing Scenario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0668"/>
            <a:ext cx="9144000" cy="651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1066800" y="83820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human activities modifying the atmosphere? </a:t>
            </a:r>
            <a:endParaRPr/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1066800" y="16764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atmospheric concentration of carbon dioxide (CO</a:t>
            </a:r>
            <a:r>
              <a:rPr b="0" baseline="-2500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has increased by 31% since 1750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"The atmospheric concentration of methane (CH</a:t>
            </a:r>
            <a:r>
              <a:rPr b="0" baseline="-2500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has increased by 151% since 1750 and continues to increase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atmospheric concentration of nitrous oxide (N</a:t>
            </a:r>
            <a:r>
              <a:rPr b="0" baseline="-2500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O) has increased by 17% since 1750 and continues to increase. 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Snow cover and ice extent have decreased by about 10% when compared to 1960.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Chlorofluorocarbons</a:t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are molecules that contain chlorine, fluorine and carbon</a:t>
            </a:r>
            <a:endParaRPr/>
          </a:p>
          <a:p>
            <a:pPr indent="-457200" lvl="0" marL="457200" marR="0" rtl="0" algn="just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Their presence in the atmosphere is entirely due to human activities.</a:t>
            </a:r>
            <a:endParaRPr/>
          </a:p>
          <a:p>
            <a:pPr indent="-457200" lvl="0" marL="457200" marR="0" rtl="0" algn="just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molecules are inert and non water soluble, so they are not destroyed through chemical reactions or removed with precipitation.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1066800" y="7385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warming and Ozone –Depletion impacts of CFCs</a:t>
            </a:r>
            <a:endParaRPr/>
          </a:p>
        </p:txBody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609600" y="2101850"/>
            <a:ext cx="8229600" cy="4756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halogenated CFCs have long atmospheric lifetimes,contain relatively large amounts of chlorine, and can absorb strongly within the 7 to 13 µm atmospheric window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they have considerable potential for global warming and ozone depletion.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are 15000 times potent than carbon dioxide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Greenhouse Gases </a:t>
            </a:r>
            <a:b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0" i="0" lang="en-US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Methane</a:t>
            </a:r>
            <a:endParaRPr b="0" i="0" sz="36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41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Naturally occurring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Increasing due to human activities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increase due to food-growing activities, cattle production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also released during production, transportation and consumption of fossil fuels 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absorbs at about 7.66 micrometer and 25 times as potent as carbon dioxide in global warming.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Greenhouse Gases </a:t>
            </a:r>
            <a:b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0" i="0" lang="en-US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Ozone</a:t>
            </a:r>
            <a:endParaRPr b="0" i="0" sz="36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42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90% of Ozone resides in the stratosphere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protects us from UV radiations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in the Troposphere ozone can contribute to raising global temperature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3F4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47675" y="634965"/>
            <a:ext cx="8229600" cy="7826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b="0" i="0" sz="3000" u="none" cap="none" strike="noStrik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81443" y="410887"/>
            <a:ext cx="8709291" cy="2062103"/>
          </a:xfrm>
          <a:prstGeom prst="rect">
            <a:avLst/>
          </a:prstGeom>
          <a:noFill/>
          <a:ln cap="flat" cmpd="sng" w="9525">
            <a:solidFill>
              <a:srgbClr val="CCFF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Facts…</a:t>
            </a:r>
            <a:endParaRPr b="0" i="0" sz="4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global average surface temperature has increased over the 20th century by about 0.6°C</a:t>
            </a:r>
            <a:r>
              <a:rPr b="0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0" lang="en-US" sz="28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IPCC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 </a:t>
            </a:r>
            <a:b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nnual_temperature_anomalies_2014.png"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660234"/>
            <a:ext cx="9144000" cy="360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Greenhouse Gases </a:t>
            </a:r>
            <a:b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0" i="0" lang="en-US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Nitrous Oxide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Released into the atmosphere mostly during the nitrification portion of the nitrogen cycle.</a:t>
            </a:r>
            <a:endParaRPr/>
          </a:p>
          <a:p>
            <a:pPr indent="-457200" lvl="0" marL="457200" marR="0" rtl="0" algn="just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Combustion of fossil fuels and nitrogen fertilizer are the two major human activities that release this to the atmosphere</a:t>
            </a:r>
            <a:endParaRPr/>
          </a:p>
          <a:p>
            <a:pPr indent="-457200" lvl="0" marL="457200" marR="0" rtl="0" algn="just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has strong absorption bands at 4,5,7,8 and 17 micrometer and it is about 280 times potent as carbon dioxide in causing global warming.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161772" y="246302"/>
            <a:ext cx="8042276" cy="798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warming</a:t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161772" y="1045122"/>
            <a:ext cx="8429779" cy="4898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in carbon dioxide emissions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Keeling Graph</a:t>
            </a:r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256" y="2216946"/>
            <a:ext cx="7491729" cy="4576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IPCC 2014 Reports:</a:t>
            </a:r>
            <a:endParaRPr b="0" i="0" sz="4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“Warming of the climate system is unequivocal. It is extremely likely that human influence has been the dominant cause of observed warming since 1950”.</a:t>
            </a:r>
            <a:endParaRPr b="0" i="1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“…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longer we wait to reduce our emissions, the more expensive it will become” </a:t>
            </a:r>
            <a:r>
              <a:rPr b="1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1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WARMING</a:t>
            </a:r>
            <a:endParaRPr/>
          </a:p>
        </p:txBody>
      </p:sp>
      <p:sp>
        <p:nvSpPr>
          <p:cNvPr id="325" name="Google Shape;325;p46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of high use of energy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Worldwide repercussions</a:t>
            </a:r>
            <a:endParaRPr/>
          </a:p>
          <a:p>
            <a:pPr indent="-455613" lvl="1" marL="1027113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hazards</a:t>
            </a:r>
            <a:endParaRPr/>
          </a:p>
          <a:p>
            <a:pPr indent="-455613" lvl="1" marL="1027113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Droughts and floods</a:t>
            </a:r>
            <a:endParaRPr/>
          </a:p>
          <a:p>
            <a:pPr indent="-455613" lvl="1" marL="1027113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Sea-level rise</a:t>
            </a:r>
            <a:endParaRPr/>
          </a:p>
          <a:p>
            <a:pPr indent="-455613" lvl="1" marL="1027113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Spread of infectious diseases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6239" lvl="1" marL="1027113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25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5613" lvl="1" marL="1027113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ctr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global warming occurring?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527" y="0"/>
            <a:ext cx="817707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549275" y="236761"/>
            <a:ext cx="8042276" cy="21093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b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WORLD SCIENTISTS’ WARNING TO HUMANITY (1992)</a:t>
            </a:r>
            <a:endParaRPr/>
          </a:p>
        </p:txBody>
      </p:sp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1066800" y="2521027"/>
            <a:ext cx="7162799" cy="3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1670 distinguished scientists (including 104 Nobel Laureates) said: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“Human Beings and the natural world are on a collision course”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“We must move away from fossil fuels to cut greenhouse gas emissions”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INTERGOVERNMENTAL PANEL ON CLIMATE CHANGE (IPCC)</a:t>
            </a:r>
            <a:endParaRPr/>
          </a:p>
        </p:txBody>
      </p:sp>
      <p:sp>
        <p:nvSpPr>
          <p:cNvPr id="347" name="Google Shape;347;p50"/>
          <p:cNvSpPr txBox="1"/>
          <p:nvPr>
            <p:ph idx="1" type="body"/>
          </p:nvPr>
        </p:nvSpPr>
        <p:spPr>
          <a:xfrm>
            <a:off x="258335" y="1626926"/>
            <a:ext cx="804746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9144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2"/>
              <a:buFont typeface="Noto Sans Symbols"/>
              <a:buChar char="◆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up in 1988 by World Meteorological Organization (WMO) to assess the science related to climate change</a:t>
            </a:r>
            <a:endParaRPr/>
          </a:p>
          <a:p>
            <a:pPr indent="-457200" lvl="0" marL="9144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52"/>
              <a:buFont typeface="Noto Sans Symbols"/>
              <a:buChar char="◆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has 195 member countries</a:t>
            </a:r>
            <a:endParaRPr/>
          </a:p>
          <a:p>
            <a:pPr indent="-457200" lvl="0" marL="9144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52"/>
              <a:buFont typeface="Noto Sans Symbols"/>
              <a:buChar char="◆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IPCC provides scientific and intergovernmental based outlook to develop climate related policies </a:t>
            </a:r>
            <a:endParaRPr/>
          </a:p>
          <a:p>
            <a:pPr indent="-384047" lvl="0" marL="9144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52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 also: http://www.ipcc.ch/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IPCC REPORT</a:t>
            </a:r>
            <a:endParaRPr b="0" i="0" sz="41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990600" y="1444532"/>
            <a:ext cx="7315200" cy="4803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499" lvl="0" marL="27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Authors are eminent scientists from all over the globe grouped into 3 working group (WG)</a:t>
            </a:r>
            <a:endParaRPr/>
          </a:p>
          <a:p>
            <a:pPr indent="-10499" lvl="0" marL="2772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WG-1: Physical Science Basis 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499" lvl="0" marL="2772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WG-2:Impacts, Adaptation and Vulnerability, and </a:t>
            </a:r>
            <a:endParaRPr/>
          </a:p>
          <a:p>
            <a:pPr indent="-10499" lvl="0" marL="2772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WG-3: Mitigation of Climate Change &amp; the Task Force on National Greenhouse Gas Inventories (TFI)</a:t>
            </a:r>
            <a:endParaRPr/>
          </a:p>
          <a:p>
            <a:pPr indent="-10499" lvl="0" marL="2772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Nations Framework Convention on Climate Change</a:t>
            </a:r>
            <a:endParaRPr/>
          </a:p>
        </p:txBody>
      </p:sp>
      <p:sp>
        <p:nvSpPr>
          <p:cNvPr id="359" name="Google Shape;359;p52"/>
          <p:cNvSpPr txBox="1"/>
          <p:nvPr>
            <p:ph idx="1" type="body"/>
          </p:nvPr>
        </p:nvSpPr>
        <p:spPr>
          <a:xfrm>
            <a:off x="829139" y="1600200"/>
            <a:ext cx="8042276" cy="5093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499" lvl="0" marL="27720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UNFCCC is one of the ramifications of the Rio Earth Summit 1992, started its function in 1994</a:t>
            </a:r>
            <a:endParaRPr/>
          </a:p>
          <a:p>
            <a:pPr indent="-10499" lvl="0" marL="277200" marR="0" rtl="0" algn="just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it is having 197 (countries) parties to the convention</a:t>
            </a:r>
            <a:endParaRPr/>
          </a:p>
          <a:p>
            <a:pPr indent="-10499" lvl="0" marL="277200" marR="0" rtl="0" algn="just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ultimate objective of UNFCCC: 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499" lvl="0" marL="277200" marR="0" rtl="0" algn="just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“..stabilization of greenhouse gas concentrations in the atmosphere at a level that would prevent dangerous anthropogenic interference with the climate system…”</a:t>
            </a:r>
            <a:endParaRPr/>
          </a:p>
          <a:p>
            <a:pPr indent="-10499" lvl="0" marL="277200" marR="0" rtl="0" algn="just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1610" lvl="0" marL="34925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26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447675" y="634965"/>
            <a:ext cx="8229600" cy="7826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b="0" i="0" sz="3000" u="none" cap="none" strike="noStrik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181443" y="410887"/>
            <a:ext cx="8709291" cy="1631216"/>
          </a:xfrm>
          <a:prstGeom prst="rect">
            <a:avLst/>
          </a:prstGeom>
          <a:noFill/>
          <a:ln cap="flat" cmpd="sng" w="9525">
            <a:solidFill>
              <a:srgbClr val="CCFF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Facts…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global average sea level rose by 0.19 m (IPCC) </a:t>
            </a:r>
            <a:b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-11.jpg" id="125" name="Google Shape;1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668" y="2077199"/>
            <a:ext cx="7205732" cy="4654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/>
        </p:nvSpPr>
        <p:spPr>
          <a:xfrm>
            <a:off x="0" y="264748"/>
            <a:ext cx="7866899" cy="8760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Responses to Climate Change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3"/>
          <p:cNvSpPr txBox="1"/>
          <p:nvPr/>
        </p:nvSpPr>
        <p:spPr>
          <a:xfrm>
            <a:off x="279863" y="1140758"/>
            <a:ext cx="8025937" cy="5467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499" lvl="0" marL="27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per UNFCCC, two fundamental response strategies to tackle Climate Change</a:t>
            </a:r>
            <a:endParaRPr/>
          </a:p>
          <a:p>
            <a:pPr indent="-10499" lvl="0" marL="277200" marR="0" rtl="0" algn="just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0" lang="en-US" sz="3200" u="none" cap="none" strike="noStrike">
                <a:solidFill>
                  <a:srgbClr val="33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Adaptation: </a:t>
            </a:r>
            <a:endParaRPr b="0" i="0" sz="3200" u="none" cap="none" strike="noStrike">
              <a:solidFill>
                <a:srgbClr val="3366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499" lvl="0" marL="277200" marR="0" rtl="0" algn="just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“refers to adjustment in natural or human systems in response to actual or expected climatic stimuli or their effects, which moderates harm or exploits beneficial opportunities”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10499" lvl="0" marL="2772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33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Mitigation:</a:t>
            </a:r>
            <a:endParaRPr/>
          </a:p>
          <a:p>
            <a:pPr indent="-10499" lvl="0" marL="277200" marR="0" rtl="0" algn="just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“refers to implementing policies to reduce GHG emissions and enhance sinks and technological change and substitution that reduce resource inputs and emissions”.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499" lvl="0" marL="2772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762000" y="69773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KYOTO PACT</a:t>
            </a:r>
            <a:endParaRPr/>
          </a:p>
        </p:txBody>
      </p:sp>
      <p:sp>
        <p:nvSpPr>
          <p:cNvPr id="371" name="Google Shape;371;p54"/>
          <p:cNvSpPr txBox="1"/>
          <p:nvPr>
            <p:ph idx="1" type="body"/>
          </p:nvPr>
        </p:nvSpPr>
        <p:spPr>
          <a:xfrm>
            <a:off x="1066800" y="1152177"/>
            <a:ext cx="7137399" cy="50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Kyoto Pact is an UNFCCC agreement commits its Parties by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emission reduction targets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5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 into force on 16.2.2005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5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161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commitment period 2008-2012</a:t>
            </a:r>
            <a:endParaRPr/>
          </a:p>
          <a:p>
            <a:pPr indent="-6350" lvl="1" marL="336550" marR="0" rtl="0" algn="l">
              <a:lnSpc>
                <a:spcPct val="105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CO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emission reduction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Target→5% in industrial nations 7% in US, below 1990 levels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5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161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commitment period January 2013 to 31 December 2020</a:t>
            </a:r>
            <a:endParaRPr/>
          </a:p>
          <a:p>
            <a:pPr indent="-6350" lvl="1" marL="336550" marR="0" rtl="0" algn="l">
              <a:lnSpc>
                <a:spcPct val="105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Target: GHG emissions by at least 18% below 1990 levels</a:t>
            </a:r>
            <a:endParaRPr/>
          </a:p>
          <a:p>
            <a:pPr indent="-401185" lvl="1" marL="793750" marR="0" rtl="0" algn="l">
              <a:lnSpc>
                <a:spcPct val="105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982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PARIS PACT</a:t>
            </a:r>
            <a:endParaRPr/>
          </a:p>
        </p:txBody>
      </p:sp>
      <p:sp>
        <p:nvSpPr>
          <p:cNvPr id="377" name="Google Shape;377;p55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156"/>
              <a:buFont typeface="Arial"/>
              <a:buChar char="●"/>
            </a:pPr>
            <a:r>
              <a:rPr b="0" i="0" lang="en-US" sz="259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UNFCC conference of parties (COP 21) held in Paris  2015 </a:t>
            </a:r>
            <a:endParaRPr/>
          </a:p>
          <a:p>
            <a:pPr indent="-457200" lvl="0" marL="457200" marR="0" rtl="0" algn="just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156"/>
              <a:buFont typeface="Arial"/>
              <a:buChar char="●"/>
            </a:pPr>
            <a:r>
              <a:rPr b="0" i="0" lang="en-US" sz="259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 is to strengthen the global response to the threat of climate change </a:t>
            </a:r>
            <a:endParaRPr/>
          </a:p>
          <a:p>
            <a:pPr indent="-457200" lvl="0" marL="457200" marR="0" rtl="0" algn="just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156"/>
              <a:buFont typeface="Arial"/>
              <a:buChar char="●"/>
            </a:pPr>
            <a:r>
              <a:rPr b="0" i="0" lang="en-US" sz="259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Reaffirms the goal of keeping average warming below 2 degrees Celsius, also urging parties (highly vulnerable developing countries) to “pursue efforts” to limit it to 1.5 degrees</a:t>
            </a:r>
            <a:endParaRPr/>
          </a:p>
          <a:p>
            <a:pPr indent="-457200" lvl="0" marL="457200" marR="0" rtl="0" algn="just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156"/>
              <a:buFont typeface="Arial"/>
              <a:buChar char="●"/>
            </a:pPr>
            <a:r>
              <a:rPr b="0" i="0" lang="en-US" sz="259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“Prepare, communicate and maintain” a NDC (Nationally Determined Contributions) by parties</a:t>
            </a:r>
            <a:endParaRPr/>
          </a:p>
          <a:p>
            <a:pPr indent="-194183" lvl="0" marL="349250" marR="0" rtl="0" algn="just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2442"/>
              <a:buFont typeface="Noto Sans Symbols"/>
              <a:buNone/>
            </a:pPr>
            <a:r>
              <a:t/>
            </a:r>
            <a:endParaRPr b="0" i="0" sz="2220" u="none" cap="none" strike="noStrike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846" y="130947"/>
            <a:ext cx="6121319" cy="673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Impacts of Climate change and global warming</a:t>
            </a:r>
            <a:endParaRPr/>
          </a:p>
        </p:txBody>
      </p:sp>
      <p:sp>
        <p:nvSpPr>
          <p:cNvPr id="388" name="Google Shape;388;p57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Climate change could kill up to 180 million people in Africa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150,000 people already die every year from climate change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r>
              <a:rPr b="0" i="0" lang="en-US" sz="2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World Health Organisation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million more people will be flooded by end of century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million more people may be hungry because of climate change by 2050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r>
              <a:rPr b="0" i="0" lang="en-US" sz="2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The Hadley Centre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Rising sea levels and crop failures could create 150 million refugees by 2100</a:t>
            </a:r>
            <a:endParaRPr/>
          </a:p>
          <a:p>
            <a:pPr indent="-349250" lvl="0" marL="349250" marR="0" rtl="0" algn="l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/>
        </p:nvSpPr>
        <p:spPr>
          <a:xfrm>
            <a:off x="764275" y="1518350"/>
            <a:ext cx="57675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Warmer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land and waters and rising sea levels are detrimental to sensitive ecosystems</a:t>
            </a:r>
            <a:r>
              <a:rPr b="0" i="0" lang="en-US" sz="2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0" marR="0" rtl="0" algn="just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rate of sea level rise over the Bay of Bengal is at the rate 0.75–6 mm/year (IITM, Pune 2016)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unique habitat in India under threat Eg: Sundarbans, world’s largest mangrove forest, that abode Bengal tigers and many faunal sps.</a:t>
            </a:r>
            <a:endParaRPr/>
          </a:p>
          <a:p>
            <a:pPr indent="0" lvl="0" marL="0" marR="0" rtl="0" algn="just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3F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58"/>
          <p:cNvSpPr txBox="1"/>
          <p:nvPr/>
        </p:nvSpPr>
        <p:spPr>
          <a:xfrm>
            <a:off x="764275" y="1"/>
            <a:ext cx="7184100" cy="1406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Impacts of Climate change and global warming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 txBox="1"/>
          <p:nvPr/>
        </p:nvSpPr>
        <p:spPr>
          <a:xfrm>
            <a:off x="5156250" y="5044150"/>
            <a:ext cx="25680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6585" y="4369318"/>
            <a:ext cx="2147413" cy="2488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/>
          <p:nvPr/>
        </p:nvSpPr>
        <p:spPr>
          <a:xfrm>
            <a:off x="682750" y="1273775"/>
            <a:ext cx="8111399" cy="499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death of coral reefs because of coral bleaching widely reported in the recent past across the world is attributed to Global warming 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research have noted that 1700 plants, animals and insects species moved pole wards at an average rate about 4 miles per decade in the last half of the 20th Century.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the past 25 years, penguin populations have shrunk by 33 percent in parts of Antarctica, due to declines in winter sea-ice habitat.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274481" y="3505"/>
            <a:ext cx="9127854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Impacts</a:t>
            </a: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Climate change </a:t>
            </a:r>
            <a:endParaRPr b="1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global warming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/>
          <p:nvPr/>
        </p:nvSpPr>
        <p:spPr>
          <a:xfrm>
            <a:off x="344447" y="1562984"/>
            <a:ext cx="8632711" cy="4832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According to a new global study 90 percent of all large fishes have disappeared from the world's oceans in the past half century.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golden toad (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Bufo periglenes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of Costa Rica has disappeared as a direct result of global warming.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Oil from wells unable to meet demand, massive disruptions in transportation &amp; economy, not enough time to switch to renewables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60"/>
          <p:cNvSpPr/>
          <p:nvPr/>
        </p:nvSpPr>
        <p:spPr>
          <a:xfrm>
            <a:off x="1252657" y="39798"/>
            <a:ext cx="649740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Impacts of Climate change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global warming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Climate Change and Global Warming - India</a:t>
            </a:r>
            <a:endParaRPr/>
          </a:p>
        </p:txBody>
      </p:sp>
      <p:sp>
        <p:nvSpPr>
          <p:cNvPr id="414" name="Google Shape;414;p61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Unpredictability in monsoon rains, which India’s agriculture is heavily dependent 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Temperature rise of between 2 and 3.5 degrees centigrade, would cost India a loss of between 9 and 25 percent of total agricultural revenue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-Melting glaciers will affect one-sixth of the world's population residing mainly in the Indian subcontinent.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349250" marR="0" rtl="0" algn="l"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87"/>
            <a:ext cx="9108901" cy="684371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2"/>
          <p:cNvSpPr txBox="1"/>
          <p:nvPr/>
        </p:nvSpPr>
        <p:spPr>
          <a:xfrm>
            <a:off x="150696" y="78858"/>
            <a:ext cx="701811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Climate Change impacts- Case Studies</a:t>
            </a:r>
            <a:endParaRPr b="0" i="0" sz="4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447675" y="634965"/>
            <a:ext cx="8229600" cy="7826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b="0" i="0" lang="en-US" sz="34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b="0" i="0" sz="3000" u="none" cap="none" strike="noStrik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81443" y="410887"/>
            <a:ext cx="8709291" cy="1200328"/>
          </a:xfrm>
          <a:prstGeom prst="rect">
            <a:avLst/>
          </a:prstGeom>
          <a:noFill/>
          <a:ln cap="flat" cmpd="sng" w="9525">
            <a:solidFill>
              <a:srgbClr val="CCFF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Facts…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significant reduction in glacial mass in pole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ure-2.4-land-ice-sheets.jpg" id="132" name="Google Shape;1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2" y="1842149"/>
            <a:ext cx="8941467" cy="364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181443" y="5703790"/>
            <a:ext cx="886114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iceberg of the size of the state of Delaware split off from Antarctica’s Larsen C ice shelf-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NASA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reported on 12 July 2017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Tuvalu Islands</a:t>
            </a:r>
            <a:endParaRPr/>
          </a:p>
        </p:txBody>
      </p:sp>
      <p:sp>
        <p:nvSpPr>
          <p:cNvPr id="426" name="Google Shape;426;p63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 of nine coral islands in the South Pacific 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Small, remote islands between Hawaii and Australia. 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of 25 sq km and a population of 11,000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Paradise with chalk-white beaches and coconut palms. 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problem: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Islands located at low levels. 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houses are just three metres above sea level.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Tuvalu: </a:t>
            </a:r>
            <a:b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victim of global warming?</a:t>
            </a:r>
            <a:endParaRPr/>
          </a:p>
        </p:txBody>
      </p:sp>
      <p:sp>
        <p:nvSpPr>
          <p:cNvPr id="432" name="Google Shape;432;p64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 level rise already a fact 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Salt water flowing up through porous fossil ground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root crop, Pulaka, affected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Tides are higher and the storms are more frequent and severe 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Crops and plantations are being destroyed by salt water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migrating to New Zealand, 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Tuvalu plans to file a case against industrialized countries in International Court of Justice.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827" y="7336"/>
            <a:ext cx="9062161" cy="72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5"/>
          <p:cNvSpPr txBox="1"/>
          <p:nvPr/>
        </p:nvSpPr>
        <p:spPr>
          <a:xfrm>
            <a:off x="609600" y="5029200"/>
            <a:ext cx="48006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doesn’t want a house with a swimming pool? How about a house </a:t>
            </a:r>
            <a:r>
              <a:rPr b="1" i="1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swimming pool?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 txBox="1"/>
          <p:nvPr>
            <p:ph idx="1" type="body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ctr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Tuvalu is far away.</a:t>
            </a:r>
            <a:endParaRPr/>
          </a:p>
          <a:p>
            <a:pPr indent="-457200" lvl="0" marL="457200" marR="0" rtl="0" algn="ctr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still safe. </a:t>
            </a:r>
            <a:endParaRPr/>
          </a:p>
          <a:p>
            <a:pPr indent="-457200" lvl="0" marL="457200" marR="0" rtl="0" algn="ctr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will not happen everywhere.</a:t>
            </a:r>
            <a:endParaRPr/>
          </a:p>
          <a:p>
            <a:pPr indent="-457200" lvl="0" marL="457200" marR="0" rtl="0" algn="ctr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ctr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rPr b="0" i="1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it true ?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Sinking islands of the Sundarbans </a:t>
            </a:r>
            <a:endParaRPr/>
          </a:p>
        </p:txBody>
      </p:sp>
      <p:sp>
        <p:nvSpPr>
          <p:cNvPr id="454" name="Google Shape;454;p68"/>
          <p:cNvSpPr txBox="1"/>
          <p:nvPr>
            <p:ph idx="1" type="body"/>
          </p:nvPr>
        </p:nvSpPr>
        <p:spPr>
          <a:xfrm>
            <a:off x="165475" y="1600200"/>
            <a:ext cx="6379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Coastal area of India and Bangladesh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Island of Lohachara (10,000 people) has disappeared.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Ghoramara: two-thirds gone</a:t>
            </a:r>
            <a:endParaRPr/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145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more islands likely to sink</a:t>
            </a:r>
            <a:endParaRPr/>
          </a:p>
          <a:p>
            <a:pPr indent="-455613" lvl="1" marL="1027113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70,000 people have to move</a:t>
            </a:r>
            <a:endParaRPr/>
          </a:p>
          <a:p>
            <a:pPr indent="-455613" lvl="1" marL="1027113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400 tigers in peril</a:t>
            </a:r>
            <a:endParaRPr/>
          </a:p>
        </p:txBody>
      </p:sp>
      <p:pic>
        <p:nvPicPr>
          <p:cNvPr descr="A WWF Climate Witness film: The Sundarbans Delta in India and Bangladesh will be greatly impacted by climate change. Rising sea level and increased severe weather will destroy people's homes and communitites.  &#10; &#10;CREDITS &#10; &#10;Concept: WWF-India Climate Change and Energy Programme. Dr Prakash Rao &amp; Samrat Sengupta &#10; &#10;Visualisation, Scripting &amp; Narration: V. V. Sundar &#10; &#10;Camera: A. Roy &#10; &#10;Editor: A. Dey &#10; &#10;Production Assistant &amp; Translation: Debu &amp; K. Banerjee &#10; &#10;This film would not have been possible without the support of: Ravi Singh, CEO, WWF-India; Col. Shakti Banerjee &amp; Team, WWF-West Bengal; Prof. Sugato Hazra, Dept. of Oceanographic Studies, Jadavpur University; Dr. Abhijit Mitra, Dept. of Marine Science, Calcutta University; P. Sanyal. Add. Principal Chief Wildlife Warden; A. K. Raha (IFS), Director, Sundarbans Biosphere Reserve; Tushar Kanti Haldar, Composer &amp; Singer; And most important of all, the people of the Sundarban Islands!" id="455" name="Google Shape;455;p68" title="WWF-India: Sundarbans Future Imperfec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200" y="1596922"/>
            <a:ext cx="3260400" cy="244530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8"/>
          <p:cNvSpPr txBox="1"/>
          <p:nvPr/>
        </p:nvSpPr>
        <p:spPr>
          <a:xfrm>
            <a:off x="5883550" y="4008150"/>
            <a:ext cx="32604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Video: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Sundarbans- Future Imperfect (10 min)</a:t>
            </a:r>
            <a:endParaRPr sz="2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36513"/>
            <a:ext cx="9220200" cy="689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549275" y="107576"/>
            <a:ext cx="8042276" cy="7103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updates the climate  information?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549275" y="1146593"/>
            <a:ext cx="8042276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92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B7D7"/>
              </a:buClr>
              <a:buSzPts val="2442"/>
              <a:buFont typeface="Noto Sans Symbols"/>
              <a:buChar char="●"/>
            </a:pPr>
            <a:r>
              <a:rPr b="1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Meteorological stations (local scale)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rPr b="1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b="0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Tamil Nadu Agriculture University (TNAU)</a:t>
            </a:r>
            <a:endParaRPr/>
          </a:p>
          <a:p>
            <a:pPr indent="-349250" lvl="0" marL="34925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2442"/>
              <a:buFont typeface="Noto Sans Symbols"/>
              <a:buChar char="●"/>
            </a:pPr>
            <a:r>
              <a:rPr b="1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Satellite images </a:t>
            </a:r>
            <a:endParaRPr/>
          </a:p>
          <a:p>
            <a:pPr indent="-349250" lvl="0" marL="34925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SzPts val="2442"/>
              <a:buFont typeface="Noto Sans Symbols"/>
              <a:buChar char="●"/>
            </a:pPr>
            <a:r>
              <a:rPr b="1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Global agencies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rPr b="1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IPCC </a:t>
            </a:r>
            <a:r>
              <a:rPr b="0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(Intergovernmental Panel on Climate Change)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rPr b="1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NASA </a:t>
            </a:r>
            <a:r>
              <a:rPr b="0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(National Aeronautics and Space Administration) </a:t>
            </a:r>
            <a:endParaRPr b="1" i="0" sz="2220" u="none" cap="none" strike="noStrike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rPr b="1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JMA </a:t>
            </a:r>
            <a:r>
              <a:rPr b="0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(Japan Meteorological Agency)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rPr b="1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IMD </a:t>
            </a:r>
            <a:r>
              <a:rPr b="0" i="0" lang="en-US" sz="2220" u="none" cap="none" strike="noStrike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(India Meteorological Department)</a:t>
            </a:r>
            <a:endParaRPr b="0" i="0" sz="2220" u="none" cap="none" strike="noStrike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DB7D7"/>
              </a:buClr>
              <a:buFont typeface="Noto Sans Symbols"/>
              <a:buNone/>
            </a:pPr>
            <a:r>
              <a:t/>
            </a:r>
            <a:endParaRPr b="0" i="0" sz="2220" u="none" cap="none" strike="noStrike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climate data</a:t>
            </a:r>
            <a:b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4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1066800" y="1219200"/>
            <a:ext cx="7772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Climatologists collect historical temperature data 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different methods: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 rings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Changes in ice volume and sea level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 pollen analysis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Glacial movements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A50021"/>
              </a:buClr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7" name="Google Shape;147;p20"/>
          <p:cNvGrpSpPr/>
          <p:nvPr/>
        </p:nvGrpSpPr>
        <p:grpSpPr>
          <a:xfrm>
            <a:off x="69026" y="4291861"/>
            <a:ext cx="8863086" cy="2086396"/>
            <a:chOff x="69026" y="4291861"/>
            <a:chExt cx="8863086" cy="2086396"/>
          </a:xfrm>
        </p:grpSpPr>
        <p:pic>
          <p:nvPicPr>
            <p:cNvPr descr="increment-borer-to-obtain-tree-ring-samples.jpg" id="148" name="Google Shape;14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026" y="4305667"/>
              <a:ext cx="3058497" cy="20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_158762bb62d0f0981aba45822e5fae5c55b650615af90.jpg" id="149" name="Google Shape;149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26000" y="4291861"/>
              <a:ext cx="2706112" cy="208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ee Rings.jpg" id="150" name="Google Shape;150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12604" y="4305667"/>
              <a:ext cx="3108885" cy="2072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86112" y="279808"/>
            <a:ext cx="8042276" cy="5596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climate data…</a:t>
            </a:r>
            <a:endParaRPr b="0" i="0" sz="4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172224" y="913882"/>
            <a:ext cx="8042276" cy="558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49" lvl="0" marL="692150" marR="0" rtl="0" algn="just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of the most fruitful approaches to record global temperatures involves an observed correlation between the world’s ice cover and concentration of the isotope 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seafloor sediments.</a:t>
            </a:r>
            <a:endParaRPr/>
          </a:p>
          <a:p>
            <a:pPr indent="-349249" lvl="0" marL="692150" marR="0" rtl="0" algn="just"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water evaporates from the oceans it contains a mix of two isotopes 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49249" lvl="0" marL="692150" marR="0" rtl="0" algn="just"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being heavier, water vapor containing 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condenses          and falls as precipitation somewhat sooner than water vapor containing 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49249" lvl="0" marL="692150" marR="0" rtl="0" algn="just"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 Precipitation over ocean tends to be slightly richer in 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than precipitation that must travel further to reach polar ice sheets.</a:t>
            </a:r>
            <a:endParaRPr/>
          </a:p>
          <a:p>
            <a:pPr indent="-349249" lvl="0" marL="692150" marR="0" rtl="0" algn="just"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Precipitation that forms glaciers and ice sheets are relatively depleted of 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79400" lvl="0" marL="692150" marR="0" rtl="0" algn="just"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7758" lvl="0" marL="692150" marR="0" rtl="0" algn="just"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283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692150" marR="0" rtl="0" algn="just"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0" y="21523"/>
            <a:ext cx="8042276" cy="863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imes New Roma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climate data</a:t>
            </a:r>
            <a:endParaRPr b="0" i="0" sz="4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0" y="913882"/>
            <a:ext cx="8042276" cy="5944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49" lvl="0" marL="692150" marR="0" rtl="0" algn="just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world’s ice increases, it selectively removes 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the H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cycle and concentrates the remaining 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oceans.</a:t>
            </a:r>
            <a:endParaRPr/>
          </a:p>
          <a:p>
            <a:pPr indent="-349249" lvl="0" marL="692150" marR="0" rtl="0" algn="just"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this marine organisms that build their shells out of calcium carbonate in seawater will have higher ratio of 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O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their shells when it is cold and more of the world’s water is locked up in the glaciers and ice.</a:t>
            </a:r>
            <a:endParaRPr/>
          </a:p>
          <a:p>
            <a:pPr indent="-349249" lvl="0" marL="692150" marR="0" rtl="0" algn="just"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dating marine sediments and observing the ratio of the two oxygen isotopes in their carbonates, a historic thermometer can be created.</a:t>
            </a:r>
            <a:endParaRPr/>
          </a:p>
          <a:p>
            <a:pPr indent="-349249" lvl="0" marL="692150" marR="0" rtl="0" algn="just"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Char char="◆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careful analysis of the isotope ratios in the Vostok ice core (a 2083 m long ice core recovered by the Soviets at Vostok in East Antarctica) a continuous 160,000 year temperature record is obtained.</a:t>
            </a:r>
            <a:endParaRPr/>
          </a:p>
          <a:p>
            <a:pPr indent="-279400" lvl="0" marL="692150" marR="0" rtl="0" algn="just"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1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6" lvl="0" marL="457200" marR="0" rtl="0" algn="just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7826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25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eeze">
  <a:themeElements>
    <a:clrScheme name="Breeze">
      <a:dk1>
        <a:srgbClr val="000000"/>
      </a:dk1>
      <a:lt1>
        <a:srgbClr val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